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422" r:id="rId2"/>
    <p:sldId id="963" r:id="rId3"/>
    <p:sldId id="964" r:id="rId4"/>
    <p:sldId id="1074" r:id="rId5"/>
    <p:sldId id="965" r:id="rId6"/>
    <p:sldId id="959" r:id="rId7"/>
    <p:sldId id="1073" r:id="rId8"/>
    <p:sldId id="955" r:id="rId9"/>
    <p:sldId id="956" r:id="rId10"/>
    <p:sldId id="259" r:id="rId11"/>
  </p:sldIdLst>
  <p:sldSz cx="36576000" cy="20574000"/>
  <p:notesSz cx="6858000" cy="9144000"/>
  <p:custDataLst>
    <p:tags r:id="rId14"/>
  </p:custDataLst>
  <p:defaultTextStyle>
    <a:defPPr>
      <a:defRPr lang="en-US"/>
    </a:defPPr>
    <a:lvl1pPr marL="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0" userDrawn="1">
          <p15:clr>
            <a:srgbClr val="A4A3A4"/>
          </p15:clr>
        </p15:guide>
        <p15:guide id="2" pos="115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lliamsTL" initials="W" lastIdx="1" clrIdx="0"/>
  <p:cmAuthor id="1" name="Xue, Hui (NIH/NHLBI) [E]" initials="XH([" lastIdx="1" clrIdx="1">
    <p:extLst>
      <p:ext uri="{19B8F6BF-5375-455C-9EA6-DF929625EA0E}">
        <p15:presenceInfo xmlns:p15="http://schemas.microsoft.com/office/powerpoint/2012/main" userId="S::xueh2@nih.gov::eaa76f4b-f23c-4dea-a5a8-f897d48958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FF"/>
    <a:srgbClr val="CC0000"/>
    <a:srgbClr val="5F9127"/>
    <a:srgbClr val="B0AC00"/>
    <a:srgbClr val="C01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4" autoAdjust="0"/>
    <p:restoredTop sz="88535" autoAdjust="0"/>
  </p:normalViewPr>
  <p:slideViewPr>
    <p:cSldViewPr snapToGrid="0" snapToObjects="1" showGuides="1">
      <p:cViewPr varScale="1">
        <p:scale>
          <a:sx n="27" d="100"/>
          <a:sy n="27" d="100"/>
        </p:scale>
        <p:origin x="176" y="1272"/>
      </p:cViewPr>
      <p:guideLst>
        <p:guide orient="horz" pos="6480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345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781EB-4FB3-3648-A6F1-521C35AF4CD7}" type="datetimeFigureOut">
              <a:rPr lang="en-US" smtClean="0"/>
              <a:pPr/>
              <a:t>7/8/2021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0F673-3FE3-4644-A0AD-C862DAC4A9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675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1D6BE-35D6-7746-85CA-91EA11600B8F}" type="datetimeFigureOut">
              <a:rPr lang="en-US" smtClean="0"/>
              <a:pPr/>
              <a:t>7/8/2021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D829D-6F50-6945-B415-7FF26FA418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97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03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gif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w title bgd large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3505" y="0"/>
            <a:ext cx="36639500" cy="20574000"/>
          </a:xfrm>
          <a:prstGeom prst="rect">
            <a:avLst/>
          </a:prstGeom>
        </p:spPr>
      </p:pic>
      <p:sp>
        <p:nvSpPr>
          <p:cNvPr id="10" name="Rectangle 45"/>
          <p:cNvSpPr>
            <a:spLocks noChangeArrowheads="1"/>
          </p:cNvSpPr>
          <p:nvPr userDrawn="1"/>
        </p:nvSpPr>
        <p:spPr bwMode="auto">
          <a:xfrm>
            <a:off x="-63504" y="0"/>
            <a:ext cx="36639504" cy="4572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081255" y="1325565"/>
            <a:ext cx="20275548" cy="5072064"/>
          </a:xfrm>
        </p:spPr>
        <p:txBody>
          <a:bodyPr anchor="ctr"/>
          <a:lstStyle>
            <a:lvl1pPr marL="0" indent="0">
              <a:buNone/>
              <a:defRPr sz="1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2953" y="17649168"/>
            <a:ext cx="6677210" cy="14676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029" y="17287972"/>
            <a:ext cx="2302328" cy="21900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930396" y="19154775"/>
            <a:ext cx="2336800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 descr="new bgd lrg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14" name="Rectangle 45"/>
          <p:cNvSpPr>
            <a:spLocks noChangeArrowheads="1"/>
          </p:cNvSpPr>
          <p:nvPr userDrawn="1"/>
        </p:nvSpPr>
        <p:spPr bwMode="auto">
          <a:xfrm>
            <a:off x="0" y="0"/>
            <a:ext cx="36576000" cy="457200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pic>
        <p:nvPicPr>
          <p:cNvPr id="15" name="Picture 15" descr="DHHS Logo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3711916" y="11818623"/>
            <a:ext cx="2616038" cy="2523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389" y="12239456"/>
            <a:ext cx="7478474" cy="16820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9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5" rIns="91431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54726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689100" y="433395"/>
            <a:ext cx="33178752" cy="253841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30403" y="4071939"/>
            <a:ext cx="32937452" cy="131016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30403" y="17564107"/>
            <a:ext cx="32937452" cy="885825"/>
          </a:xfrm>
        </p:spPr>
        <p:txBody>
          <a:bodyPr>
            <a:noAutofit/>
          </a:bodyPr>
          <a:lstStyle>
            <a:lvl1pPr>
              <a:buFontTx/>
              <a:buNone/>
              <a:defRPr sz="5600"/>
            </a:lvl1pPr>
            <a:lvl2pPr>
              <a:defRPr sz="5600"/>
            </a:lvl2pPr>
            <a:lvl3pPr>
              <a:defRPr sz="5600"/>
            </a:lvl3pPr>
            <a:lvl4pPr>
              <a:defRPr sz="5600"/>
            </a:lvl4pPr>
            <a:lvl5pPr>
              <a:defRPr sz="56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3220702"/>
            <a:ext cx="31089600" cy="4086225"/>
          </a:xfrm>
        </p:spPr>
        <p:txBody>
          <a:bodyPr anchor="t"/>
          <a:lstStyle>
            <a:lvl1pPr algn="l">
              <a:defRPr sz="16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8720140"/>
            <a:ext cx="31089600" cy="4500561"/>
          </a:xfrm>
        </p:spPr>
        <p:txBody>
          <a:bodyPr anchor="b"/>
          <a:lstStyle>
            <a:lvl1pPr marL="0" indent="0">
              <a:buNone/>
              <a:defRPr sz="8000"/>
            </a:lvl1pPr>
            <a:lvl2pPr marL="1828754" indent="0">
              <a:buNone/>
              <a:defRPr sz="7200"/>
            </a:lvl2pPr>
            <a:lvl3pPr marL="3657509" indent="0">
              <a:buNone/>
              <a:defRPr sz="6400"/>
            </a:lvl3pPr>
            <a:lvl4pPr marL="5486263" indent="0">
              <a:buNone/>
              <a:defRPr sz="5600"/>
            </a:lvl4pPr>
            <a:lvl5pPr marL="7315017" indent="0">
              <a:buNone/>
              <a:defRPr sz="5600"/>
            </a:lvl5pPr>
            <a:lvl6pPr marL="9143771" indent="0">
              <a:buNone/>
              <a:defRPr sz="5600"/>
            </a:lvl6pPr>
            <a:lvl7pPr marL="10972526" indent="0">
              <a:buNone/>
              <a:defRPr sz="5600"/>
            </a:lvl7pPr>
            <a:lvl8pPr marL="12801280" indent="0">
              <a:buNone/>
              <a:defRPr sz="5600"/>
            </a:lvl8pPr>
            <a:lvl9pPr marL="14630034" indent="0">
              <a:buNone/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F199F-5620-4BF4-87B3-75C3427C29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2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4163BB-A9E4-45FA-A154-B7168CE68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840" y="589041"/>
            <a:ext cx="32918400" cy="21772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605339"/>
            <a:ext cx="16160752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6524625"/>
            <a:ext cx="16160752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3" y="4605339"/>
            <a:ext cx="16167100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3" y="6524625"/>
            <a:ext cx="16167100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30698-E3C1-4D28-AAE8-F64A5063BE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42AFF-E73B-487B-9783-10FFC85EF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DED65-1D12-479A-8F23-EE0EEE44FA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3" y="3757926"/>
            <a:ext cx="12033252" cy="3486150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3757932"/>
            <a:ext cx="20447000" cy="14620563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3" y="7698531"/>
            <a:ext cx="12033252" cy="10679958"/>
          </a:xfrm>
        </p:spPr>
        <p:txBody>
          <a:bodyPr/>
          <a:lstStyle>
            <a:lvl1pPr marL="0" indent="0">
              <a:buNone/>
              <a:defRPr sz="5600"/>
            </a:lvl1pPr>
            <a:lvl2pPr marL="1828754" indent="0">
              <a:buNone/>
              <a:defRPr sz="4800"/>
            </a:lvl2pPr>
            <a:lvl3pPr marL="3657509" indent="0">
              <a:buNone/>
              <a:defRPr sz="4000"/>
            </a:lvl3pPr>
            <a:lvl4pPr marL="5486263" indent="0">
              <a:buNone/>
              <a:defRPr sz="3600"/>
            </a:lvl4pPr>
            <a:lvl5pPr marL="7315017" indent="0">
              <a:buNone/>
              <a:defRPr sz="3600"/>
            </a:lvl5pPr>
            <a:lvl6pPr marL="9143771" indent="0">
              <a:buNone/>
              <a:defRPr sz="3600"/>
            </a:lvl6pPr>
            <a:lvl7pPr marL="10972526" indent="0">
              <a:buNone/>
              <a:defRPr sz="3600"/>
            </a:lvl7pPr>
            <a:lvl8pPr marL="12801280" indent="0">
              <a:buNone/>
              <a:defRPr sz="3600"/>
            </a:lvl8pPr>
            <a:lvl9pPr marL="14630034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2D15B-4040-4AA2-96A9-33723CFC89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336564"/>
            <a:ext cx="32918400" cy="13577889"/>
          </a:xfrm>
          <a:prstGeom prst="rect">
            <a:avLst/>
          </a:prstGeom>
        </p:spPr>
        <p:txBody>
          <a:bodyPr vert="horz" lIns="274320" tIns="137160" rIns="274320" bIns="13716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3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304806"/>
            <a:ext cx="365760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7"/>
            <a:ext cx="36576000" cy="314325"/>
          </a:xfrm>
          <a:prstGeom prst="rect">
            <a:avLst/>
          </a:prstGeom>
          <a:solidFill>
            <a:srgbClr val="C0143C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>
              <a:latin typeface="Arial" charset="0"/>
              <a:ea typeface="ＭＳ Ｐゴシック" pitchFamily="48" charset="-128"/>
              <a:cs typeface="+mn-cs"/>
            </a:endParaRPr>
          </a:p>
        </p:txBody>
      </p:sp>
      <p:sp>
        <p:nvSpPr>
          <p:cNvPr id="11" name="Line 33"/>
          <p:cNvSpPr>
            <a:spLocks noChangeShapeType="1"/>
          </p:cNvSpPr>
          <p:nvPr userDrawn="1"/>
        </p:nvSpPr>
        <p:spPr bwMode="auto">
          <a:xfrm flipH="1">
            <a:off x="2133599" y="18935700"/>
            <a:ext cx="26363271" cy="0"/>
          </a:xfrm>
          <a:prstGeom prst="line">
            <a:avLst/>
          </a:prstGeom>
          <a:noFill/>
          <a:ln w="9525">
            <a:solidFill>
              <a:srgbClr val="C0143C"/>
            </a:solidFill>
            <a:round/>
            <a:headEnd/>
            <a:tailEnd/>
          </a:ln>
          <a:effectLst/>
        </p:spPr>
        <p:txBody>
          <a:bodyPr lIns="365760" tIns="182880" rIns="365760" bIns="182880"/>
          <a:lstStyle/>
          <a:p>
            <a:pPr>
              <a:defRPr/>
            </a:pPr>
            <a:endParaRPr lang="en-US" sz="7200"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36"/>
          <p:cNvSpPr>
            <a:spLocks noGrp="1" noChangeArrowheads="1"/>
          </p:cNvSpPr>
          <p:nvPr>
            <p:ph type="title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1042" y="18277332"/>
            <a:ext cx="6650213" cy="13167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73" r:id="rId11"/>
  </p:sldLayoutIdLst>
  <p:hf hdr="0" ftr="0" dt="0"/>
  <p:txStyles>
    <p:titleStyle>
      <a:lvl1pPr algn="l" defTabSz="1828754" rtl="0" eaLnBrk="1" latinLnBrk="0" hangingPunct="1">
        <a:spcBef>
          <a:spcPct val="0"/>
        </a:spcBef>
        <a:buNone/>
        <a:defRPr sz="12800" b="0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1365218" indent="-1365218" algn="l" defTabSz="1828754" rtl="0" eaLnBrk="1" latinLnBrk="0" hangingPunct="1">
        <a:spcBef>
          <a:spcPct val="20000"/>
        </a:spcBef>
        <a:buClr>
          <a:srgbClr val="C0143C"/>
        </a:buClr>
        <a:buFont typeface="Wingdings" charset="2"/>
        <a:buChar char="§"/>
        <a:defRPr sz="120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2971726" indent="-1142971" algn="l" defTabSz="1828754" rtl="0" eaLnBrk="1" latinLnBrk="0" hangingPunct="1">
        <a:spcBef>
          <a:spcPct val="20000"/>
        </a:spcBef>
        <a:buClr>
          <a:srgbClr val="575A5D"/>
        </a:buClr>
        <a:buFont typeface="Wingdings" charset="2"/>
        <a:buChar char="§"/>
        <a:defRPr sz="10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4571886" indent="-914377" algn="l" defTabSz="1828754" rtl="0" eaLnBrk="1" latinLnBrk="0" hangingPunct="1">
        <a:spcBef>
          <a:spcPct val="20000"/>
        </a:spcBef>
        <a:buFont typeface="Lucida Grande"/>
        <a:buChar char="-"/>
        <a:defRPr sz="96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6400640" indent="-914377" algn="l" defTabSz="1828754" rtl="0" eaLnBrk="1" latinLnBrk="0" hangingPunct="1">
        <a:spcBef>
          <a:spcPct val="20000"/>
        </a:spcBef>
        <a:buFont typeface="Arial"/>
        <a:buChar char="–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8229394" indent="-914377" algn="l" defTabSz="1828754" rtl="0" eaLnBrk="1" latinLnBrk="0" hangingPunct="1">
        <a:spcBef>
          <a:spcPct val="20000"/>
        </a:spcBef>
        <a:buFont typeface="Arial"/>
        <a:buChar char="»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10058149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6903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5657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411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75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509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263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017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3771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526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28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03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deeplearningcrashcourse.org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12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lThdr3O5Qo?feature=oembed" TargetMode="Externa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g"/><Relationship Id="rId7" Type="http://schemas.openxmlformats.org/officeDocument/2006/relationships/image" Target="../media/image28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hui.xue@nih.gov" TargetMode="External"/><Relationship Id="rId2" Type="http://schemas.openxmlformats.org/officeDocument/2006/relationships/hyperlink" Target="http://www.deeplearningcrashcours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hyperlink" Target="mailto:davidchansen@gradientsoftware.ne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hui.xue@nih.gov" TargetMode="External"/><Relationship Id="rId2" Type="http://schemas.openxmlformats.org/officeDocument/2006/relationships/hyperlink" Target="http://www.deeplearningcrashcourse.org/nhlbi2021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>
            <a:spLocks noGrp="1"/>
          </p:cNvSpPr>
          <p:nvPr>
            <p:ph type="subTitle" idx="1"/>
          </p:nvPr>
        </p:nvSpPr>
        <p:spPr>
          <a:xfrm>
            <a:off x="298026" y="1497911"/>
            <a:ext cx="35979947" cy="5106410"/>
          </a:xfrm>
        </p:spPr>
        <p:txBody>
          <a:bodyPr>
            <a:normAutofit/>
          </a:bodyPr>
          <a:lstStyle/>
          <a:p>
            <a:pPr algn="ctr"/>
            <a:r>
              <a:rPr lang="en-US" altLang="zh-CN" sz="14800" b="1" i="1" dirty="0">
                <a:solidFill>
                  <a:srgbClr val="FFFF00"/>
                </a:solidFill>
              </a:rPr>
              <a:t>Deep Learning Crash Course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99360" y="8420078"/>
            <a:ext cx="32173333" cy="1114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endParaRPr lang="en-US" sz="26500" dirty="0">
              <a:solidFill>
                <a:srgbClr val="C0143C"/>
              </a:solidFill>
              <a:cs typeface="Arial" pitchFamily="34" charset="0"/>
            </a:endParaRPr>
          </a:p>
          <a:p>
            <a:pPr algn="ctr"/>
            <a:r>
              <a:rPr lang="en-US" sz="8000" b="1" dirty="0">
                <a:cs typeface="Arial"/>
              </a:rPr>
              <a:t>Hui Xue</a:t>
            </a:r>
          </a:p>
          <a:p>
            <a:pPr algn="ctr"/>
            <a:endParaRPr lang="en-US" sz="8000" b="1" dirty="0">
              <a:cs typeface="Arial"/>
            </a:endParaRPr>
          </a:p>
          <a:p>
            <a:pPr algn="ctr"/>
            <a:r>
              <a:rPr lang="en-US" sz="8000" b="1" dirty="0">
                <a:cs typeface="Arial"/>
              </a:rPr>
              <a:t>Fall 2021</a:t>
            </a:r>
            <a:endParaRPr lang="en-US" sz="10666" b="1" dirty="0">
              <a:cs typeface="Arial"/>
            </a:endParaRPr>
          </a:p>
          <a:p>
            <a:pPr algn="ctr"/>
            <a:endParaRPr lang="en-US" sz="10666" dirty="0">
              <a:cs typeface="Arial" pitchFamily="34" charset="0"/>
            </a:endParaRPr>
          </a:p>
          <a:p>
            <a:pPr algn="ctr"/>
            <a:endParaRPr lang="en-US" sz="10666" dirty="0">
              <a:solidFill>
                <a:schemeClr val="accent2"/>
              </a:solidFill>
              <a:cs typeface="Arial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DBD535-B308-48DD-8196-5CFF8823A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665" y="8964665"/>
            <a:ext cx="8820150" cy="821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4180603-C350-44D5-BDCB-53AB09F6EF35}"/>
              </a:ext>
            </a:extLst>
          </p:cNvPr>
          <p:cNvSpPr/>
          <p:nvPr/>
        </p:nvSpPr>
        <p:spPr>
          <a:xfrm>
            <a:off x="2318452" y="17095459"/>
            <a:ext cx="1170057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1" dirty="0">
                <a:hlinkClick r:id="rId4"/>
              </a:rPr>
              <a:t>www.deeplearningcrashcourse.org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68231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dirty="0"/>
              <a:t>Deep Learning (DL) is making impact in many fields</a:t>
            </a:r>
            <a:endParaRPr lang="en-US" sz="10700" dirty="0"/>
          </a:p>
        </p:txBody>
      </p:sp>
      <p:pic>
        <p:nvPicPr>
          <p:cNvPr id="1026" name="Picture 2" descr="The Shots Your Cat Needs">
            <a:extLst>
              <a:ext uri="{FF2B5EF4-FFF2-40B4-BE49-F238E27FC236}">
                <a16:creationId xmlns:a16="http://schemas.microsoft.com/office/drawing/2014/main" id="{8C4470D7-73B7-4D1E-97B2-06235488A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676" y="4335025"/>
            <a:ext cx="2664824" cy="17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01BB1A-3044-47BD-9CB0-2290DF1BCDAD}"/>
              </a:ext>
            </a:extLst>
          </p:cNvPr>
          <p:cNvSpPr/>
          <p:nvPr/>
        </p:nvSpPr>
        <p:spPr>
          <a:xfrm>
            <a:off x="2719430" y="14810519"/>
            <a:ext cx="36429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https://arxiv.org/abs/1112.6209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16CC53-A230-4F91-88BF-637AD543A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375" y="6359484"/>
            <a:ext cx="7067550" cy="5314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289821-13E8-4A66-AE28-37A53BD20F64}"/>
              </a:ext>
            </a:extLst>
          </p:cNvPr>
          <p:cNvSpPr txBox="1"/>
          <p:nvPr/>
        </p:nvSpPr>
        <p:spPr>
          <a:xfrm>
            <a:off x="1815986" y="12410936"/>
            <a:ext cx="84878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Google Cat Study - </a:t>
            </a:r>
          </a:p>
          <a:p>
            <a:r>
              <a:rPr lang="en-US" dirty="0"/>
              <a:t>16000 computers to recognize cat. 2012.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E960830-09FC-4AC6-9D96-D62DABD99EBA}"/>
              </a:ext>
            </a:extLst>
          </p:cNvPr>
          <p:cNvSpPr/>
          <p:nvPr/>
        </p:nvSpPr>
        <p:spPr bwMode="auto">
          <a:xfrm>
            <a:off x="9867557" y="8345313"/>
            <a:ext cx="1711234" cy="731520"/>
          </a:xfrm>
          <a:prstGeom prst="rightArrow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FBACCAF-F2E5-4EC5-A6CB-AB68A4E2EC73}"/>
              </a:ext>
            </a:extLst>
          </p:cNvPr>
          <p:cNvSpPr/>
          <p:nvPr/>
        </p:nvSpPr>
        <p:spPr bwMode="auto">
          <a:xfrm>
            <a:off x="22851343" y="8285439"/>
            <a:ext cx="1711234" cy="731520"/>
          </a:xfrm>
          <a:prstGeom prst="rightArrow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98A9D9-EAB8-4A44-99A3-289DE6918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98338" y="9700704"/>
            <a:ext cx="8399825" cy="39474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F59DD63-226E-4341-B39C-E96419306846}"/>
              </a:ext>
            </a:extLst>
          </p:cNvPr>
          <p:cNvSpPr/>
          <p:nvPr/>
        </p:nvSpPr>
        <p:spPr>
          <a:xfrm>
            <a:off x="15534799" y="14100101"/>
            <a:ext cx="46075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https://dl.acm.org/doi/10.1145/3065386</a:t>
            </a:r>
          </a:p>
        </p:txBody>
      </p:sp>
      <p:pic>
        <p:nvPicPr>
          <p:cNvPr id="13" name="Online Media 12" title="Full Self-Driving">
            <a:hlinkClick r:id="" action="ppaction://media"/>
            <a:extLst>
              <a:ext uri="{FF2B5EF4-FFF2-40B4-BE49-F238E27FC236}">
                <a16:creationId xmlns:a16="http://schemas.microsoft.com/office/drawing/2014/main" id="{7596C85C-9690-4695-8A82-7311862C285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24734592" y="4070215"/>
            <a:ext cx="4492763" cy="253841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22B14EE-D0E5-41A2-A99A-3AFB25D77B5C}"/>
              </a:ext>
            </a:extLst>
          </p:cNvPr>
          <p:cNvSpPr/>
          <p:nvPr/>
        </p:nvSpPr>
        <p:spPr>
          <a:xfrm>
            <a:off x="24538508" y="6633859"/>
            <a:ext cx="5128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https://www.youtube.com/watch?v=tlThdr3O5Qo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6B6F219-1943-4327-85D4-D47A88C710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19154" y="4298091"/>
            <a:ext cx="2695575" cy="27051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7885D3E-3CAE-4093-B405-E68574FC6A48}"/>
              </a:ext>
            </a:extLst>
          </p:cNvPr>
          <p:cNvSpPr/>
          <p:nvPr/>
        </p:nvSpPr>
        <p:spPr>
          <a:xfrm>
            <a:off x="30631489" y="7153482"/>
            <a:ext cx="58709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https://pubs.rsna.org/doi/10.1148/ryai.2021190228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D097D6B-8746-4945-A65A-9B2037F101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98338" y="5793575"/>
            <a:ext cx="8399825" cy="322338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7D21AA3-680F-4434-8011-1874304CAB22}"/>
              </a:ext>
            </a:extLst>
          </p:cNvPr>
          <p:cNvSpPr/>
          <p:nvPr/>
        </p:nvSpPr>
        <p:spPr>
          <a:xfrm>
            <a:off x="15204578" y="13627669"/>
            <a:ext cx="50401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https://github.com/cs231n/cs231n.github.io</a:t>
            </a:r>
          </a:p>
        </p:txBody>
      </p:sp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16B2025C-C688-453F-8F8F-7E54B4F3E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6317" y="8216151"/>
            <a:ext cx="3810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1F442CE-580E-4630-BDEF-62EEC85A7C81}"/>
              </a:ext>
            </a:extLst>
          </p:cNvPr>
          <p:cNvSpPr/>
          <p:nvPr/>
        </p:nvSpPr>
        <p:spPr>
          <a:xfrm>
            <a:off x="29666900" y="10371825"/>
            <a:ext cx="58899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https://pubs.rsna.org/doi/10.1148/ryai.2020200009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91952B8-2293-4F2D-92D8-BD7F6A922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1465" y="14148003"/>
            <a:ext cx="4893119" cy="244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72EB67E-E25A-4D11-A17F-7E3390C39A85}"/>
              </a:ext>
            </a:extLst>
          </p:cNvPr>
          <p:cNvSpPr/>
          <p:nvPr/>
        </p:nvSpPr>
        <p:spPr>
          <a:xfrm>
            <a:off x="22311475" y="16628207"/>
            <a:ext cx="355309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https://medium.com/vsinghbisen/how-ai-based-drone-works-artificial-intelligence-drone-use-cases-7f3d44b8abe3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527AA29-F27D-45C5-A44D-31BAC6E454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481538" y="8155374"/>
            <a:ext cx="3273606" cy="469122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EB7B399-94D7-42A2-81A6-EFD858B32030}"/>
              </a:ext>
            </a:extLst>
          </p:cNvPr>
          <p:cNvSpPr/>
          <p:nvPr/>
        </p:nvSpPr>
        <p:spPr>
          <a:xfrm>
            <a:off x="24310981" y="12773910"/>
            <a:ext cx="46111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https://deepmind.com/blog/article/AlphaFold-Using-AI-for-scientific-discovery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F8D680E-B7AA-48B8-B7AE-9B98E0ED8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6180" y="11151540"/>
            <a:ext cx="5038857" cy="280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199F079-3478-4357-894D-6CCFFD00A911}"/>
              </a:ext>
            </a:extLst>
          </p:cNvPr>
          <p:cNvSpPr/>
          <p:nvPr/>
        </p:nvSpPr>
        <p:spPr>
          <a:xfrm>
            <a:off x="30046180" y="14038927"/>
            <a:ext cx="50388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https://www.sciencedirect.com/science/article/pii/S1120179720302866?via%3Dihub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F6DC6A2-6F39-4232-A473-FD33135349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980973" y="14897289"/>
            <a:ext cx="5785896" cy="299713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3C030F0-C3D1-4EE9-B8DB-6B718BE6F415}"/>
              </a:ext>
            </a:extLst>
          </p:cNvPr>
          <p:cNvSpPr/>
          <p:nvPr/>
        </p:nvSpPr>
        <p:spPr>
          <a:xfrm>
            <a:off x="27377348" y="17952081"/>
            <a:ext cx="5363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https://deepai.org/machine-learning-model/text-generator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596D1D-1814-4338-8902-B938ACEFE382}"/>
              </a:ext>
            </a:extLst>
          </p:cNvPr>
          <p:cNvSpPr txBox="1"/>
          <p:nvPr/>
        </p:nvSpPr>
        <p:spPr>
          <a:xfrm>
            <a:off x="17698250" y="11602078"/>
            <a:ext cx="4369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Alex  net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EF1225-FECC-474A-A019-CCE77411FDCE}"/>
              </a:ext>
            </a:extLst>
          </p:cNvPr>
          <p:cNvSpPr txBox="1"/>
          <p:nvPr/>
        </p:nvSpPr>
        <p:spPr>
          <a:xfrm>
            <a:off x="3407770" y="16105103"/>
            <a:ext cx="153433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Deep Learning </a:t>
            </a:r>
            <a:r>
              <a:rPr lang="en-US" dirty="0"/>
              <a:t>is one set of core technique which can serve many purposes …</a:t>
            </a:r>
          </a:p>
        </p:txBody>
      </p:sp>
    </p:spTree>
    <p:extLst>
      <p:ext uri="{BB962C8B-B14F-4D97-AF65-F5344CB8AC3E}">
        <p14:creationId xmlns:p14="http://schemas.microsoft.com/office/powerpoint/2010/main" val="91512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34118469" cy="2538411"/>
          </a:xfrm>
        </p:spPr>
        <p:txBody>
          <a:bodyPr/>
          <a:lstStyle/>
          <a:p>
            <a:r>
              <a:rPr lang="en-US" altLang="zh-CN" sz="10700" dirty="0"/>
              <a:t>A combination of Data, Computing, Algorithm, Applications</a:t>
            </a:r>
            <a:endParaRPr lang="en-US" sz="107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BBD5D4-924D-49BD-8EAD-FBBCCEA14A94}"/>
              </a:ext>
            </a:extLst>
          </p:cNvPr>
          <p:cNvSpPr/>
          <p:nvPr/>
        </p:nvSpPr>
        <p:spPr>
          <a:xfrm>
            <a:off x="2104835" y="18420573"/>
            <a:ext cx="27830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Machine Learning Yearning,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D0AB4D-0D03-491D-9708-F89058890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5315" y="4066766"/>
            <a:ext cx="19678650" cy="63531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2466F24-D807-4229-8BA2-6FDE8C9CBA0B}"/>
              </a:ext>
            </a:extLst>
          </p:cNvPr>
          <p:cNvSpPr txBox="1"/>
          <p:nvPr/>
        </p:nvSpPr>
        <p:spPr>
          <a:xfrm>
            <a:off x="26131409" y="8850257"/>
            <a:ext cx="9402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Model size increases ~10x per year + Data size increases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2FA0A1-B4D1-4499-BB6B-696792F244D0}"/>
              </a:ext>
            </a:extLst>
          </p:cNvPr>
          <p:cNvSpPr txBox="1"/>
          <p:nvPr/>
        </p:nvSpPr>
        <p:spPr>
          <a:xfrm>
            <a:off x="3098796" y="16585695"/>
            <a:ext cx="9470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deep model is inevitable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8599F31B-61E1-468F-826D-EA53091DCC87}"/>
              </a:ext>
            </a:extLst>
          </p:cNvPr>
          <p:cNvSpPr/>
          <p:nvPr/>
        </p:nvSpPr>
        <p:spPr bwMode="auto">
          <a:xfrm rot="16200000">
            <a:off x="29806739" y="10896319"/>
            <a:ext cx="1711234" cy="731520"/>
          </a:xfrm>
          <a:prstGeom prst="rightArrow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6F26285-A5B0-440B-A8BD-95D3FD8D47B1}"/>
              </a:ext>
            </a:extLst>
          </p:cNvPr>
          <p:cNvSpPr txBox="1"/>
          <p:nvPr/>
        </p:nvSpPr>
        <p:spPr>
          <a:xfrm>
            <a:off x="19759613" y="3307898"/>
            <a:ext cx="14399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 far, overall effect is still higher training cost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4A03AA-251E-462A-AA6F-0DAD84BA5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7859" y="11210801"/>
            <a:ext cx="15240000" cy="905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8BE0242-9956-4BEA-B79E-06CD8BEABEB7}"/>
              </a:ext>
            </a:extLst>
          </p:cNvPr>
          <p:cNvSpPr txBox="1"/>
          <p:nvPr/>
        </p:nvSpPr>
        <p:spPr>
          <a:xfrm>
            <a:off x="27671476" y="12216507"/>
            <a:ext cx="63224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Bigger/better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D3E09D-99AA-490C-998B-024FDE7DA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376" y="6823032"/>
            <a:ext cx="12858049" cy="8480516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1AB4A575-7351-459A-9012-568EB273A0CA}"/>
              </a:ext>
            </a:extLst>
          </p:cNvPr>
          <p:cNvSpPr/>
          <p:nvPr/>
        </p:nvSpPr>
        <p:spPr bwMode="auto">
          <a:xfrm rot="10800000">
            <a:off x="24333600" y="16574160"/>
            <a:ext cx="1711234" cy="731520"/>
          </a:xfrm>
          <a:prstGeom prst="rightArrow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4585C3-1BB8-4130-B782-B112D2D38729}"/>
              </a:ext>
            </a:extLst>
          </p:cNvPr>
          <p:cNvSpPr txBox="1"/>
          <p:nvPr/>
        </p:nvSpPr>
        <p:spPr>
          <a:xfrm>
            <a:off x="26364676" y="16378133"/>
            <a:ext cx="4663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F54CF7-F378-4358-A295-0E0CB417F9DC}"/>
              </a:ext>
            </a:extLst>
          </p:cNvPr>
          <p:cNvSpPr/>
          <p:nvPr/>
        </p:nvSpPr>
        <p:spPr>
          <a:xfrm>
            <a:off x="22730478" y="10800413"/>
            <a:ext cx="560922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Computing power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3FECE64-3FCB-425E-986A-8F9FF43774D4}"/>
              </a:ext>
            </a:extLst>
          </p:cNvPr>
          <p:cNvSpPr/>
          <p:nvPr/>
        </p:nvSpPr>
        <p:spPr bwMode="auto">
          <a:xfrm rot="9634385">
            <a:off x="23820958" y="11765632"/>
            <a:ext cx="1711234" cy="731520"/>
          </a:xfrm>
          <a:prstGeom prst="rightArrow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4910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34118469" cy="2538411"/>
          </a:xfrm>
        </p:spPr>
        <p:txBody>
          <a:bodyPr/>
          <a:lstStyle/>
          <a:p>
            <a:r>
              <a:rPr lang="en-US" sz="9600" dirty="0"/>
              <a:t>Why to learn DL: same technology, widely applicable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3583FA-868F-4BB7-889C-245E671EF567}"/>
              </a:ext>
            </a:extLst>
          </p:cNvPr>
          <p:cNvSpPr/>
          <p:nvPr/>
        </p:nvSpPr>
        <p:spPr>
          <a:xfrm>
            <a:off x="14967285" y="14484020"/>
            <a:ext cx="54142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/>
              <a:t>Deep learning toolbox</a:t>
            </a:r>
            <a:endParaRPr lang="en-US" sz="3600" dirty="0"/>
          </a:p>
        </p:txBody>
      </p:sp>
      <p:pic>
        <p:nvPicPr>
          <p:cNvPr id="9" name="Picture 8" descr="Text, timeline&#10;&#10;Description automatically generated">
            <a:extLst>
              <a:ext uri="{FF2B5EF4-FFF2-40B4-BE49-F238E27FC236}">
                <a16:creationId xmlns:a16="http://schemas.microsoft.com/office/drawing/2014/main" id="{73D3380E-97C6-47A8-A26F-F4FD32D91E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96" r="18131" b="21816"/>
          <a:stretch/>
        </p:blipFill>
        <p:spPr>
          <a:xfrm>
            <a:off x="12438213" y="7763761"/>
            <a:ext cx="10077274" cy="504647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60CEC285-22C6-4F03-931E-FEE2CF198DD5}"/>
              </a:ext>
            </a:extLst>
          </p:cNvPr>
          <p:cNvSpPr/>
          <p:nvPr/>
        </p:nvSpPr>
        <p:spPr bwMode="auto">
          <a:xfrm>
            <a:off x="22851343" y="9921240"/>
            <a:ext cx="1711234" cy="731520"/>
          </a:xfrm>
          <a:prstGeom prst="rightArrow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1B8916-8B2B-45F7-B19A-460AD8F7F194}"/>
              </a:ext>
            </a:extLst>
          </p:cNvPr>
          <p:cNvSpPr txBox="1"/>
          <p:nvPr/>
        </p:nvSpPr>
        <p:spPr>
          <a:xfrm>
            <a:off x="24968135" y="5101848"/>
            <a:ext cx="11213432" cy="12003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CN" sz="7200" dirty="0"/>
              <a:t>Automation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/>
              <a:t>AI assistant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CN" sz="7200" dirty="0"/>
              <a:t>Prediction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/>
              <a:t>High duration system with 0% down time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/>
              <a:t>Super-human performance in some applications</a:t>
            </a:r>
          </a:p>
          <a:p>
            <a:endParaRPr lang="en-US" sz="72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/>
              <a:t>… still rapidly developing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66F9E26-0AB8-46D8-8DA7-43916FC5FA93}"/>
              </a:ext>
            </a:extLst>
          </p:cNvPr>
          <p:cNvSpPr/>
          <p:nvPr/>
        </p:nvSpPr>
        <p:spPr bwMode="auto">
          <a:xfrm>
            <a:off x="10326984" y="9966010"/>
            <a:ext cx="1711234" cy="731520"/>
          </a:xfrm>
          <a:prstGeom prst="rightArrow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2CD7B7-FED9-491F-959A-57F562D27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857" y="6903245"/>
            <a:ext cx="1903808" cy="2538411"/>
          </a:xfrm>
          <a:prstGeom prst="rect">
            <a:avLst/>
          </a:prstGeom>
        </p:spPr>
      </p:pic>
      <p:pic>
        <p:nvPicPr>
          <p:cNvPr id="1026" name="Picture 2" descr="Beginner&amp;#39;s guide to Speech Analysis | by K V Vijay Girish | Towards Data  Science">
            <a:extLst>
              <a:ext uri="{FF2B5EF4-FFF2-40B4-BE49-F238E27FC236}">
                <a16:creationId xmlns:a16="http://schemas.microsoft.com/office/drawing/2014/main" id="{5EAE3355-CA31-476E-8CE1-18234AD69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62" y="7543800"/>
            <a:ext cx="6172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87E7FF-ACF9-43EB-BC34-322C3E43C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62" y="10697530"/>
            <a:ext cx="4504957" cy="28032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F2BB46-FB5B-458E-B900-9CB708A662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6424" y="10792541"/>
            <a:ext cx="2682541" cy="2708264"/>
          </a:xfrm>
          <a:prstGeom prst="rect">
            <a:avLst/>
          </a:prstGeom>
        </p:spPr>
      </p:pic>
      <p:pic>
        <p:nvPicPr>
          <p:cNvPr id="1032" name="Picture 8" descr="T1037, part of a protein from (Cellulophaga baltica crAss-like) phage phi14:2, a virus that infects bacteria.">
            <a:extLst>
              <a:ext uri="{FF2B5EF4-FFF2-40B4-BE49-F238E27FC236}">
                <a16:creationId xmlns:a16="http://schemas.microsoft.com/office/drawing/2014/main" id="{2ADE5C18-F5D0-417B-B5CE-D86D7DE54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075" y="14351667"/>
            <a:ext cx="3038924" cy="2279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C8D0A55-5E75-4358-9161-65A41638A246}"/>
              </a:ext>
            </a:extLst>
          </p:cNvPr>
          <p:cNvSpPr/>
          <p:nvPr/>
        </p:nvSpPr>
        <p:spPr>
          <a:xfrm>
            <a:off x="2050069" y="17871933"/>
            <a:ext cx="1198597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https://www.nature.com/articles/d41586-020-03348-4</a:t>
            </a:r>
          </a:p>
          <a:p>
            <a:r>
              <a:rPr lang="en-US" sz="2400" dirty="0"/>
              <a:t>https://towardsdatascience.com/review-deep-learning-in-drug-discovery-f4c89e3321e1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0291AEF-87AC-4919-B6DB-5C922A7723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6066" y="14365443"/>
            <a:ext cx="469582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37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34118469" cy="2538411"/>
          </a:xfrm>
        </p:spPr>
        <p:txBody>
          <a:bodyPr/>
          <a:lstStyle/>
          <a:p>
            <a:r>
              <a:rPr lang="en-US" sz="10700" dirty="0"/>
              <a:t>Big future with a long-way to go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3583FA-868F-4BB7-889C-245E671EF567}"/>
              </a:ext>
            </a:extLst>
          </p:cNvPr>
          <p:cNvSpPr/>
          <p:nvPr/>
        </p:nvSpPr>
        <p:spPr>
          <a:xfrm>
            <a:off x="2743199" y="15581581"/>
            <a:ext cx="1231827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According to ARK's research, deep learning will add $30 trillion to the global equity market capitalization during the next 15-20 years.</a:t>
            </a:r>
            <a:r>
              <a:rPr lang="en-US" sz="3600" b="1" dirty="0">
                <a:solidFill>
                  <a:srgbClr val="FFFFFF"/>
                </a:solidFill>
                <a:latin typeface="Brother-1816-Bold"/>
              </a:rPr>
              <a:t>t</a:t>
            </a:r>
          </a:p>
          <a:p>
            <a:endParaRPr lang="en-US" sz="3600" b="1" dirty="0">
              <a:solidFill>
                <a:srgbClr val="FFFFFF"/>
              </a:solidFill>
              <a:latin typeface="Brother-1816-Bold"/>
            </a:endParaRPr>
          </a:p>
          <a:p>
            <a:r>
              <a:rPr lang="en-US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Brother-1816-Bold"/>
              </a:rPr>
              <a:t>-- Big Idea 2021, https://ark-invest.com/big-ideas-2021/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985121-7071-45DA-8B27-A4A373641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840" y="5372552"/>
            <a:ext cx="12815222" cy="90612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BE6C63-54C4-4DE7-A36A-8C77B1EE6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7999" y="6436859"/>
            <a:ext cx="16678275" cy="83534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0EA5BA-9956-4691-AD89-622A08039895}"/>
              </a:ext>
            </a:extLst>
          </p:cNvPr>
          <p:cNvSpPr/>
          <p:nvPr/>
        </p:nvSpPr>
        <p:spPr>
          <a:xfrm>
            <a:off x="24518983" y="15243027"/>
            <a:ext cx="88435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https://aiindex.stanford.edu/wp-content/uploads/2021/03/2021-AI-Index-Report_Master.pdf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E5BDF1-5A83-470F-B395-7B49250569C9}"/>
              </a:ext>
            </a:extLst>
          </p:cNvPr>
          <p:cNvSpPr/>
          <p:nvPr/>
        </p:nvSpPr>
        <p:spPr>
          <a:xfrm>
            <a:off x="23079073" y="16043526"/>
            <a:ext cx="123182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Adoption of DL has a long-way to go and requires innovation.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91238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800" dirty="0"/>
              <a:t>Introduce the basics of deep learning</a:t>
            </a:r>
          </a:p>
          <a:p>
            <a:r>
              <a:rPr lang="en-US" sz="8800" dirty="0"/>
              <a:t>Present in-depth how DL model works</a:t>
            </a:r>
          </a:p>
          <a:p>
            <a:r>
              <a:rPr lang="en-US" sz="8800" dirty="0"/>
              <a:t>Provide practices to build your own model</a:t>
            </a:r>
          </a:p>
          <a:p>
            <a:r>
              <a:rPr lang="en-US" sz="8800" dirty="0"/>
              <a:t>Grow interest and improve community awareness</a:t>
            </a:r>
          </a:p>
          <a:p>
            <a:r>
              <a:rPr lang="en-US" sz="8800" dirty="0"/>
              <a:t>Prepare trainees and fellows for DL related jobs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7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👏</a:t>
            </a:r>
            <a:r>
              <a:rPr lang="en-US" sz="6000" dirty="0"/>
              <a:t>After this course and assignments, start to apply DL to your field … </a:t>
            </a:r>
          </a:p>
          <a:p>
            <a:endParaRPr lang="en-US" sz="8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What we want to achieve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730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7414AB-2022-45D1-B3A6-D59B230C2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Course logistics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6C8A2E-1894-4640-A3CE-00E785549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558B77-9CE0-4D2B-87F4-A8BCB159B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2021 </a:t>
            </a:r>
            <a:r>
              <a:rPr lang="en-US" altLang="zh-CN" dirty="0"/>
              <a:t>Fall offering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918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000" dirty="0"/>
              <a:t>Website – </a:t>
            </a:r>
            <a:r>
              <a:rPr lang="en-US" altLang="zh-CN" sz="6600" dirty="0">
                <a:hlinkClick r:id="rId2"/>
              </a:rPr>
              <a:t>www.deeplearningcrashcourse.org</a:t>
            </a:r>
            <a:endParaRPr lang="en-US" altLang="zh-CN" sz="6600" dirty="0"/>
          </a:p>
          <a:p>
            <a:r>
              <a:rPr lang="en-US" sz="8000" dirty="0"/>
              <a:t>Discussion – Slack channels</a:t>
            </a:r>
          </a:p>
          <a:p>
            <a:r>
              <a:rPr lang="en-US" sz="8000" dirty="0"/>
              <a:t>Assignment – </a:t>
            </a:r>
            <a:r>
              <a:rPr lang="en-US" sz="8000" dirty="0" err="1"/>
              <a:t>Gradescope</a:t>
            </a:r>
            <a:r>
              <a:rPr lang="en-US" sz="8000" dirty="0"/>
              <a:t>, you should receive invitation already!</a:t>
            </a:r>
          </a:p>
          <a:p>
            <a:r>
              <a:rPr lang="en-US" sz="8000" dirty="0"/>
              <a:t>Office hours – Announced on course website</a:t>
            </a:r>
          </a:p>
          <a:p>
            <a:r>
              <a:rPr lang="en-US" sz="8000" dirty="0"/>
              <a:t>Course instructors: </a:t>
            </a:r>
          </a:p>
          <a:p>
            <a:pPr marL="0" indent="0">
              <a:buNone/>
            </a:pPr>
            <a:r>
              <a:rPr lang="en-US" sz="8000" dirty="0"/>
              <a:t>	Hui Xue (</a:t>
            </a:r>
            <a:r>
              <a:rPr lang="en-US" sz="8000" dirty="0">
                <a:hlinkClick r:id="rId3"/>
              </a:rPr>
              <a:t>hui.xue@nih.gov</a:t>
            </a:r>
            <a:r>
              <a:rPr lang="en-US" sz="8000" dirty="0"/>
              <a:t>)</a:t>
            </a:r>
          </a:p>
          <a:p>
            <a:pPr marL="0" indent="0">
              <a:buNone/>
            </a:pPr>
            <a:r>
              <a:rPr lang="en-US" sz="8000" dirty="0"/>
              <a:t>	David Hansen (</a:t>
            </a:r>
            <a:r>
              <a:rPr lang="en-US" sz="8000" dirty="0">
                <a:hlinkClick r:id="rId4"/>
              </a:rPr>
              <a:t>davidchansen@gradientsoftware.net</a:t>
            </a:r>
            <a:r>
              <a:rPr lang="en-US" sz="8000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Information and Course Resources</a:t>
            </a:r>
            <a:endParaRPr lang="en-US" dirty="0"/>
          </a:p>
        </p:txBody>
      </p:sp>
      <p:pic>
        <p:nvPicPr>
          <p:cNvPr id="5" name="Picture 2" descr="Edit photo">
            <a:extLst>
              <a:ext uri="{FF2B5EF4-FFF2-40B4-BE49-F238E27FC236}">
                <a16:creationId xmlns:a16="http://schemas.microsoft.com/office/drawing/2014/main" id="{BF76522A-4D41-4DD7-AF3E-C9EFCFFA9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364" y="11784718"/>
            <a:ext cx="1249788" cy="1249788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David Hansen">
            <a:extLst>
              <a:ext uri="{FF2B5EF4-FFF2-40B4-BE49-F238E27FC236}">
                <a16:creationId xmlns:a16="http://schemas.microsoft.com/office/drawing/2014/main" id="{F90B8213-00DC-4AC3-9FC9-C99DCE884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364" y="13264751"/>
            <a:ext cx="1249788" cy="1249788"/>
          </a:xfrm>
          <a:prstGeom prst="ellipse">
            <a:avLst/>
          </a:prstGeom>
          <a:ln w="285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028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000" dirty="0"/>
              <a:t>Website – </a:t>
            </a:r>
            <a:r>
              <a:rPr lang="en-US" sz="6600" dirty="0">
                <a:hlinkClick r:id="rId2"/>
              </a:rPr>
              <a:t>www.deeplearningcrashcourse.org/nhlbi2021</a:t>
            </a:r>
            <a:endParaRPr lang="en-US" sz="6600" dirty="0"/>
          </a:p>
          <a:p>
            <a:r>
              <a:rPr lang="en-US" sz="8000" dirty="0"/>
              <a:t>Has information for Setup</a:t>
            </a:r>
          </a:p>
          <a:p>
            <a:r>
              <a:rPr lang="en-US" sz="8000" dirty="0"/>
              <a:t>Tech review session as we go</a:t>
            </a:r>
          </a:p>
          <a:p>
            <a:r>
              <a:rPr lang="en-US" sz="8000" dirty="0"/>
              <a:t>Datasets are for NHLBI only</a:t>
            </a:r>
          </a:p>
          <a:p>
            <a:r>
              <a:rPr lang="en-US" sz="8000" dirty="0"/>
              <a:t>Require to know python programming</a:t>
            </a:r>
          </a:p>
          <a:p>
            <a:pPr lvl="1"/>
            <a:r>
              <a:rPr lang="en-US" sz="6400" dirty="0"/>
              <a:t>We will demo some basics and how to debug the code</a:t>
            </a:r>
          </a:p>
          <a:p>
            <a:pPr lvl="1"/>
            <a:r>
              <a:rPr lang="en-US" sz="6400" dirty="0"/>
              <a:t>GPU resources </a:t>
            </a:r>
          </a:p>
          <a:p>
            <a:pPr lvl="2"/>
            <a:r>
              <a:rPr lang="en-US" sz="5600" b="1" dirty="0"/>
              <a:t>Good news! If you need a GPU computer, we will provide ab Azure VM with 1K80 GPU</a:t>
            </a:r>
          </a:p>
          <a:p>
            <a:pPr lvl="2"/>
            <a:r>
              <a:rPr lang="en-US" sz="5600" b="1" dirty="0"/>
              <a:t>Email </a:t>
            </a:r>
            <a:r>
              <a:rPr lang="en-US" sz="5600" b="1" dirty="0">
                <a:hlinkClick r:id="rId3"/>
              </a:rPr>
              <a:t>hui.xue@nih.gov</a:t>
            </a:r>
            <a:endParaRPr lang="en-US" sz="56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Assignments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754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0014&quot;&gt;&lt;/object&gt;&lt;object type=&quot;2&quot; unique_id=&quot;10015&quot;&gt;&lt;object type=&quot;3&quot; unique_id=&quot;10016&quot;&gt;&lt;property id=&quot;20148&quot; value=&quot;5&quot;/&gt;&lt;property id=&quot;20300&quot; value=&quot;Slide 1&quot;/&gt;&lt;property id=&quot;20307&quot; value=&quot;256&quot;/&gt;&lt;/object&gt;&lt;object type=&quot;3&quot; unique_id=&quot;10017&quot;&gt;&lt;property id=&quot;20148&quot; value=&quot;5&quot;/&gt;&lt;property id=&quot;20300&quot; value=&quot;Slide 2&quot;/&gt;&lt;property id=&quot;20307&quot; value=&quot;257&quot;/&gt;&lt;/object&gt;&lt;/object&gt;&lt;/object&gt;&lt;/database&gt;"/>
  <p:tag name="SECTOMILLISECCONVERTED" val="1"/>
  <p:tag name="ISPRING_RESOURCE_PATHS_HASH_PRESENTER" val="6c510bf5511d6c62b83274350c9744271a6a74"/>
  <p:tag name="ISPRING_RESOURCE_PATHS_HASH" val="94b0f9a2ce84e864a328139283993d548c239c2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0000"/>
        </a:solidFill>
        <a:ln w="9525">
          <a:noFill/>
          <a:miter lim="800000"/>
          <a:headEnd/>
          <a:tailEnd/>
        </a:ln>
        <a:effectLst/>
      </a:spPr>
      <a:bodyPr wrap="none" anchor="ctr"/>
      <a:lstStyle>
        <a:defPPr>
          <a:defRPr dirty="0">
            <a:latin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7777</TotalTime>
  <Words>544</Words>
  <Application>Microsoft Office PowerPoint</Application>
  <PresentationFormat>Custom</PresentationFormat>
  <Paragraphs>83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Brother-1816-Bold</vt:lpstr>
      <vt:lpstr>Lucida Grande</vt:lpstr>
      <vt:lpstr>Arial</vt:lpstr>
      <vt:lpstr>Calibri</vt:lpstr>
      <vt:lpstr>Wingdings</vt:lpstr>
      <vt:lpstr>Office Theme</vt:lpstr>
      <vt:lpstr>PowerPoint Presentation</vt:lpstr>
      <vt:lpstr>Deep Learning (DL) is making impact in many fields</vt:lpstr>
      <vt:lpstr>A combination of Data, Computing, Algorithm, Applications</vt:lpstr>
      <vt:lpstr>Why to learn DL: same technology, widely applicable</vt:lpstr>
      <vt:lpstr>Big future with a long-way to go</vt:lpstr>
      <vt:lpstr>What we want to achieve</vt:lpstr>
      <vt:lpstr>For 2021 Fall offering</vt:lpstr>
      <vt:lpstr>Information and Course Resources</vt:lpstr>
      <vt:lpstr>Assignments</vt:lpstr>
      <vt:lpstr>PowerPoint Presentation</vt:lpstr>
    </vt:vector>
  </TitlesOfParts>
  <Company>NHLBI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NHLBI Strategic Plan Template</dc:title>
  <dc:subject>NHLBI Strategic Plan Template</dc:subject>
  <dc:creator>dutchens</dc:creator>
  <cp:keywords>nhlbi, heart, lung, blood, institute, strategic, plan, template</cp:keywords>
  <cp:lastModifiedBy>Xue, Hui (NIH/NHLBI) [E]</cp:lastModifiedBy>
  <cp:revision>2270</cp:revision>
  <dcterms:created xsi:type="dcterms:W3CDTF">2010-08-11T18:35:55Z</dcterms:created>
  <dcterms:modified xsi:type="dcterms:W3CDTF">2021-07-08T14:31:13Z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